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5" r:id="rId9"/>
    <p:sldId id="262" r:id="rId10"/>
    <p:sldId id="263" r:id="rId11"/>
    <p:sldId id="264" r:id="rId12"/>
    <p:sldId id="267" r:id="rId13"/>
    <p:sldId id="268" r:id="rId14"/>
    <p:sldId id="269" r:id="rId15"/>
    <p:sldId id="270" r:id="rId16"/>
    <p:sldId id="271" r:id="rId17"/>
    <p:sldId id="273" r:id="rId18"/>
    <p:sldId id="272" r:id="rId19"/>
  </p:sldIdLst>
  <p:sldSz cx="9144000" cy="6858000" type="screen4x3"/>
  <p:notesSz cx="9874250" cy="6797675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CCFFFF"/>
    <a:srgbClr val="660033"/>
    <a:srgbClr val="CCCC00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295" autoAdjust="0"/>
  </p:normalViewPr>
  <p:slideViewPr>
    <p:cSldViewPr>
      <p:cViewPr varScale="1">
        <p:scale>
          <a:sx n="96" d="100"/>
          <a:sy n="96" d="100"/>
        </p:scale>
        <p:origin x="5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592027" y="0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7F543-0BEB-408A-AC7E-D6D215E2FC99}" type="datetimeFigureOut">
              <a:rPr lang="zh-TW" altLang="en-US" smtClean="0"/>
              <a:t>2020/3/24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6456698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592027" y="6456698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FE1D7-CB82-4030-8B3D-B345EFDD16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917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593125" y="0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36913" y="509588"/>
            <a:ext cx="3400425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87426" y="3228896"/>
            <a:ext cx="7899400" cy="3058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456612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593125" y="6456612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/>
            </a:lvl1pPr>
          </a:lstStyle>
          <a:p>
            <a:fld id="{1983D7F7-2AC0-48E4-A2FF-F47EFB55641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846174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thome.com.tw/node/4864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>
                <a:hlinkClick r:id="rId3"/>
              </a:rPr>
              <a:t>https://www.ithome.com.tw/node/48641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D7F7-2AC0-48E4-A2FF-F47EFB55641C}" type="slidenum">
              <a:rPr lang="en-US" altLang="zh-TW" smtClean="0"/>
              <a:pPr/>
              <a:t>2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374743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914400" y="3276600"/>
            <a:ext cx="7543800" cy="0"/>
          </a:xfrm>
          <a:prstGeom prst="line">
            <a:avLst/>
          </a:prstGeom>
          <a:noFill/>
          <a:ln w="28575">
            <a:solidFill>
              <a:srgbClr val="0033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14400" y="609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9600" y="2514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59398" name="Rectangle 6"/>
          <p:cNvSpPr>
            <a:spLocks noGrp="1" noChangeArrowheads="1"/>
          </p:cNvSpPr>
          <p:nvPr>
            <p:ph type="ctrTitle" sz="quarter"/>
          </p:nvPr>
        </p:nvSpPr>
        <p:spPr>
          <a:xfrm>
            <a:off x="2124075" y="2205038"/>
            <a:ext cx="6553200" cy="966787"/>
          </a:xfrm>
        </p:spPr>
        <p:txBody>
          <a:bodyPr lIns="91440" tIns="45720" rIns="91440" bIns="45720" anchor="ctr"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59399" name="Rectangle 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128838" y="3400425"/>
            <a:ext cx="6400800" cy="2095500"/>
          </a:xfrm>
        </p:spPr>
        <p:txBody>
          <a:bodyPr lIns="91440" tIns="45720" rIns="91440" bIns="45720"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TW" altLang="en-US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8333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09889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19900" y="260350"/>
            <a:ext cx="1943100" cy="58356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90600" y="260350"/>
            <a:ext cx="5676900" cy="58356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271277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61466" y="6489699"/>
            <a:ext cx="210468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9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0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231073896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42043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583825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906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530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643975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307345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17865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583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531253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5580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26035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447800"/>
            <a:ext cx="77724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6096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134938" y="90488"/>
            <a:ext cx="365125" cy="466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kumimoji="1" lang="en-US" altLang="zh-TW" sz="2400" i="1">
                <a:solidFill>
                  <a:schemeClr val="bg1"/>
                </a:solidFill>
                <a:latin typeface="Futura Md BT" pitchFamily="34" charset="0"/>
              </a:rPr>
              <a:t>Computer Center, CS, NCTU</a:t>
            </a:r>
          </a:p>
        </p:txBody>
      </p:sp>
      <p:sp>
        <p:nvSpPr>
          <p:cNvPr id="1030" name="Oval 6"/>
          <p:cNvSpPr>
            <a:spLocks noChangeArrowheads="1"/>
          </p:cNvSpPr>
          <p:nvPr/>
        </p:nvSpPr>
        <p:spPr bwMode="auto">
          <a:xfrm>
            <a:off x="125413" y="6400800"/>
            <a:ext cx="304800" cy="304800"/>
          </a:xfrm>
          <a:prstGeom prst="ellipse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22225" cap="rnd">
                <a:solidFill>
                  <a:srgbClr val="000000"/>
                </a:solidFill>
                <a:prstDash val="sysDot"/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62484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1600" tIns="0" rIns="0" bIns="4680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36320E50-4369-4C9B-918D-70B81CC07476}" type="slidenum">
              <a:rPr lang="en-US" altLang="zh-TW" sz="1400">
                <a:solidFill>
                  <a:schemeClr val="bg1"/>
                </a:solidFill>
                <a:latin typeface="Futura Md BT" pitchFamily="34" charset="0"/>
              </a:rPr>
              <a:pPr algn="ctr" eaLnBrk="1" hangingPunct="1"/>
              <a:t>‹#›</a:t>
            </a:fld>
            <a:endParaRPr lang="en-US" altLang="zh-TW" sz="1400">
              <a:solidFill>
                <a:schemeClr val="bg1"/>
              </a:solidFill>
              <a:latin typeface="Futura Md BT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990600" y="1182688"/>
            <a:ext cx="7772400" cy="36512"/>
          </a:xfrm>
          <a:prstGeom prst="rect">
            <a:avLst/>
          </a:prstGeom>
          <a:gradFill rotWithShape="0">
            <a:gsLst>
              <a:gs pos="0">
                <a:srgbClr val="C0C0C0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1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9pPr>
    </p:titleStyle>
    <p:bodyStyle>
      <a:lvl1pPr marL="342900" indent="-342900" algn="l" rtl="0" eaLnBrk="0" fontAlgn="base" hangingPunct="0">
        <a:spcBef>
          <a:spcPct val="25000"/>
        </a:spcBef>
        <a:spcAft>
          <a:spcPct val="0"/>
        </a:spcAft>
        <a:buFont typeface="Wingdings" panose="05000000000000000000" pitchFamily="2" charset="2"/>
        <a:buChar char="q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5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2pPr>
      <a:lvl3pPr marL="1143000" indent="-228600" algn="l" rtl="0" eaLnBrk="0" fontAlgn="base" hangingPunct="0">
        <a:spcBef>
          <a:spcPct val="25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Ø"/>
        <a:defRPr kumimoji="1">
          <a:solidFill>
            <a:schemeClr val="tx1"/>
          </a:solidFill>
          <a:latin typeface="+mn-lt"/>
          <a:ea typeface="華康標楷體(P)" pitchFamily="66" charset="-120"/>
        </a:defRPr>
      </a:lvl3pPr>
      <a:lvl4pPr marL="1600200" indent="-228600" algn="l" rtl="0" eaLnBrk="0" fontAlgn="base" hangingPunct="0">
        <a:spcBef>
          <a:spcPct val="25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+mn-lt"/>
          <a:ea typeface="華康標楷體(P)" pitchFamily="66" charset="-120"/>
        </a:defRPr>
      </a:lvl4pPr>
      <a:lvl5pPr marL="2057400" indent="-228600" algn="l" rtl="0" eaLnBrk="0" fontAlgn="base" hangingPunct="0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5pPr>
      <a:lvl6pPr marL="25146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6pPr>
      <a:lvl7pPr marL="29718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7pPr>
      <a:lvl8pPr marL="34290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8pPr>
      <a:lvl9pPr marL="38862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ssllabs.com/ssltest/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haveibeenpwned.com/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www-community/Source_Code_Analysis_Tools" TargetMode="Externa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owasp.org/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Common Security Issues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jnlin</a:t>
            </a:r>
            <a:endParaRPr lang="zh-TW" altLang="zh-TW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SSL Server Test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Test the SSL configuration and potential risks</a:t>
            </a:r>
            <a:br>
              <a:rPr lang="en-US" altLang="zh-TW" dirty="0"/>
            </a:br>
            <a:endParaRPr lang="en-US" altLang="zh-TW" dirty="0"/>
          </a:p>
          <a:p>
            <a:r>
              <a:rPr lang="en" altLang="zh-TW" dirty="0">
                <a:hlinkClick r:id="rId2"/>
              </a:rPr>
              <a:t>https://www.ssllabs.com/ssltest/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0786383-70DE-7E48-9210-8975B5639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2966933"/>
            <a:ext cx="6096000" cy="359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68663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Have I been </a:t>
            </a:r>
            <a:r>
              <a:rPr lang="en-US" altLang="zh-TW" dirty="0" err="1"/>
              <a:t>pwned</a:t>
            </a:r>
            <a:r>
              <a:rPr lang="en-US" altLang="zh-TW" dirty="0"/>
              <a:t>?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Test if your email &amp; password leaked</a:t>
            </a:r>
            <a:br>
              <a:rPr lang="en-US" altLang="zh-TW" dirty="0"/>
            </a:br>
            <a:endParaRPr lang="en-US" altLang="zh-TW" dirty="0"/>
          </a:p>
          <a:p>
            <a:r>
              <a:rPr lang="en" altLang="zh-TW" dirty="0">
                <a:hlinkClick r:id="rId2"/>
              </a:rPr>
              <a:t>https://haveibeenpwned.com/</a:t>
            </a:r>
            <a:endParaRPr lang="en-US" altLang="zh-TW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1284A53-68BD-2949-AFC8-A5C740267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8562" y="2971800"/>
            <a:ext cx="7496476" cy="346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811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BFB7DCC-5753-6F40-B25C-948AA199C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CCDCFE-F702-384C-9EE3-802E2CC5B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82140FA-B0E5-FE49-9A92-FD48F929A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09650"/>
            <a:ext cx="76200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20797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77BCD-4DC2-F046-A70C-AE523203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Static analysis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90DE48-3FDD-0449-A456-9C11B979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A testing methodology that analyzes source code to find security vulnerabilities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H</a:t>
            </a:r>
            <a:r>
              <a:rPr kumimoji="1" lang="en" altLang="zh-TW" dirty="0"/>
              <a:t>uman review needed</a:t>
            </a:r>
          </a:p>
          <a:p>
            <a:pPr lvl="1"/>
            <a:r>
              <a:rPr lang="en" altLang="zh-TW" dirty="0"/>
              <a:t>Can not find authentication problems, access control issues, insecure use of cryptography</a:t>
            </a:r>
          </a:p>
          <a:p>
            <a:pPr lvl="1"/>
            <a:r>
              <a:rPr kumimoji="1" lang="en" altLang="zh-TW" dirty="0"/>
              <a:t>Large number of </a:t>
            </a:r>
            <a:r>
              <a:rPr lang="en" altLang="zh-TW" dirty="0"/>
              <a:t>false positives</a:t>
            </a:r>
          </a:p>
          <a:p>
            <a:pPr lvl="2"/>
            <a:r>
              <a:rPr lang="en" altLang="zh-TW" dirty="0"/>
              <a:t>Difficult to “prove” that an identified security issue is an actual vulnerability.</a:t>
            </a:r>
          </a:p>
          <a:p>
            <a:pPr lvl="1"/>
            <a:endParaRPr lang="en" altLang="zh-TW" dirty="0"/>
          </a:p>
          <a:p>
            <a:r>
              <a:rPr lang="en" altLang="zh-TW" dirty="0">
                <a:hlinkClick r:id="rId2"/>
              </a:rPr>
              <a:t>https://owasp.org/www-community/Source_Code_Analysis_Tools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91764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F752ED-8513-A14A-BA16-CD7950D2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42A206F-066C-0747-8DD4-7772636FD7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AF4FBA9-D5E4-204B-9299-4C86B6321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94" y="15834"/>
            <a:ext cx="80234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5481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77BCD-4DC2-F046-A70C-AE523203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DoS: </a:t>
            </a:r>
            <a:r>
              <a:rPr lang="en-US" altLang="zh-TW" dirty="0"/>
              <a:t>Denial of Service Attacks</a:t>
            </a:r>
            <a:br>
              <a:rPr lang="en-US" altLang="zh-TW" dirty="0"/>
            </a:b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90DE48-3FDD-0449-A456-9C11B979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Make a network resource unavailable to its intended users by temporarily or indefinitely disrupting services of a host connected to the Internet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Methods</a:t>
            </a:r>
          </a:p>
          <a:p>
            <a:pPr lvl="1"/>
            <a:r>
              <a:rPr kumimoji="1" lang="en-US" altLang="zh-TW" dirty="0"/>
              <a:t>Software bugs</a:t>
            </a:r>
          </a:p>
          <a:p>
            <a:pPr lvl="1"/>
            <a:r>
              <a:rPr lang="en-US" altLang="zh-TW" dirty="0"/>
              <a:t>Bad designed / implemented</a:t>
            </a:r>
            <a:br>
              <a:rPr lang="en-US" altLang="zh-TW" dirty="0"/>
            </a:br>
            <a:r>
              <a:rPr lang="en-US" altLang="zh-TW" dirty="0"/>
              <a:t>protocol</a:t>
            </a:r>
          </a:p>
          <a:p>
            <a:pPr lvl="2"/>
            <a:r>
              <a:rPr lang="en-US" altLang="zh-TW" dirty="0"/>
              <a:t>SYN Flooding</a:t>
            </a:r>
          </a:p>
          <a:p>
            <a:pPr lvl="2"/>
            <a:r>
              <a:rPr lang="en-US" altLang="zh-TW" dirty="0"/>
              <a:t>Amplification Attacks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Exhaust all resources </a:t>
            </a:r>
          </a:p>
          <a:p>
            <a:pPr lvl="1"/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BBBAD44-0A07-C647-BF98-8FFB7FB01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2622550"/>
            <a:ext cx="3809744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15834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77BCD-4DC2-F046-A70C-AE523203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DDoS: Distributed </a:t>
            </a:r>
            <a:r>
              <a:rPr lang="en-US" altLang="zh-TW" dirty="0"/>
              <a:t>Denial of Service (1)</a:t>
            </a:r>
            <a:br>
              <a:rPr lang="en-US" altLang="zh-TW" dirty="0"/>
            </a:b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90DE48-3FDD-0449-A456-9C11B979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The incoming traffic flooding the victim originates from many different sources</a:t>
            </a:r>
          </a:p>
          <a:p>
            <a:pPr lvl="1"/>
            <a:r>
              <a:rPr lang="en" altLang="zh-TW" dirty="0"/>
              <a:t>Maybe the sources have normal behavior</a:t>
            </a:r>
            <a:br>
              <a:rPr lang="en" altLang="zh-TW" dirty="0"/>
            </a:br>
            <a:endParaRPr lang="en" altLang="zh-TW" dirty="0"/>
          </a:p>
          <a:p>
            <a:r>
              <a:rPr lang="en-US" altLang="zh-TW" dirty="0"/>
              <a:t>Difficult to block all attacking source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754C0F8-D022-5448-8658-A33EB8979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358140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80681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77BCD-4DC2-F046-A70C-AE523203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DDoS (2)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90DE48-3FDD-0449-A456-9C11B979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Botnet</a:t>
            </a:r>
          </a:p>
          <a:p>
            <a:pPr lvl="1"/>
            <a:r>
              <a:rPr lang="en-US" altLang="zh-TW" dirty="0"/>
              <a:t>Comprised computers with </a:t>
            </a:r>
            <a:r>
              <a:rPr lang="en" altLang="zh-TW" dirty="0"/>
              <a:t>malicious software (zombies)</a:t>
            </a:r>
          </a:p>
          <a:p>
            <a:pPr lvl="1"/>
            <a:r>
              <a:rPr lang="en" altLang="zh-TW" dirty="0"/>
              <a:t>Launch attacks if the botnet owner gets paid</a:t>
            </a:r>
            <a:br>
              <a:rPr lang="en" altLang="zh-TW" dirty="0"/>
            </a:br>
            <a:endParaRPr lang="en-US" altLang="zh-TW" dirty="0"/>
          </a:p>
          <a:p>
            <a:r>
              <a:rPr lang="en-US" altLang="zh-TW" dirty="0"/>
              <a:t>Clean Pipe</a:t>
            </a:r>
          </a:p>
          <a:p>
            <a:pPr lvl="1"/>
            <a:r>
              <a:rPr lang="en-US" altLang="zh-TW" dirty="0"/>
              <a:t>Multiple layers of filter of DDoS traffic</a:t>
            </a:r>
          </a:p>
          <a:p>
            <a:pPr lvl="1"/>
            <a:r>
              <a:rPr kumimoji="1" lang="en-US" altLang="zh-TW" dirty="0"/>
              <a:t>Lots of IDSs &amp; IPSs</a:t>
            </a:r>
          </a:p>
          <a:p>
            <a:pPr lvl="1"/>
            <a:r>
              <a:rPr lang="en-US" altLang="zh-TW" dirty="0"/>
              <a:t>“Wash” traffic and direct clean traffic to servers</a:t>
            </a:r>
          </a:p>
          <a:p>
            <a:pPr lvl="2"/>
            <a:r>
              <a:rPr lang="en-US" altLang="zh-TW" dirty="0"/>
              <a:t>False positive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998812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E77BCD-4DC2-F046-A70C-AE5232033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TW" dirty="0"/>
              <a:t>Conclusion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790DE48-3FDD-0449-A456-9C11B979E3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Safe design lowers the security risk</a:t>
            </a:r>
          </a:p>
          <a:p>
            <a:pPr lvl="1"/>
            <a:r>
              <a:rPr lang="en-US" altLang="zh-TW" dirty="0"/>
              <a:t>Multiple layers of protection</a:t>
            </a:r>
          </a:p>
          <a:p>
            <a:pPr lvl="1"/>
            <a:r>
              <a:rPr lang="en-US" altLang="zh-TW" dirty="0"/>
              <a:t>Encrypt matters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Logging and auditing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Keep systems updated</a:t>
            </a:r>
          </a:p>
          <a:p>
            <a:pPr lvl="1"/>
            <a:r>
              <a:rPr lang="en" altLang="zh-TW" dirty="0"/>
              <a:t>Vulnerabilities</a:t>
            </a:r>
            <a:r>
              <a:rPr lang="zh-TW" altLang="en-US" dirty="0"/>
              <a:t> </a:t>
            </a:r>
            <a:r>
              <a:rPr lang="en-US" altLang="zh-TW" dirty="0"/>
              <a:t>feed</a:t>
            </a:r>
          </a:p>
          <a:p>
            <a:pPr lvl="1"/>
            <a:r>
              <a:rPr lang="en-US" altLang="zh-TW" dirty="0"/>
              <a:t>Human review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843276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Security Principles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Network Security is a very very big issue, can not full covered in this course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CSO: Chief Security Officer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Security is time-consuming</a:t>
            </a:r>
          </a:p>
          <a:p>
            <a:pPr lvl="1"/>
            <a:r>
              <a:rPr lang="en-US" altLang="zh-TW" dirty="0"/>
              <a:t>One Time Password</a:t>
            </a:r>
          </a:p>
          <a:p>
            <a:pPr lvl="1"/>
            <a:r>
              <a:rPr lang="en-US" altLang="zh-TW" dirty="0"/>
              <a:t>Forced splitting internet and intranet</a:t>
            </a:r>
          </a:p>
          <a:p>
            <a:pPr lvl="2"/>
            <a:r>
              <a:rPr lang="en-US" altLang="zh-TW" dirty="0"/>
              <a:t>EC sites in Taiwan</a:t>
            </a:r>
          </a:p>
          <a:p>
            <a:pPr lvl="1"/>
            <a:r>
              <a:rPr lang="en-US" altLang="zh-TW" dirty="0"/>
              <a:t>Long password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KISS: Keep it simple and stupid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487582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Network Security Threats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Virus / </a:t>
            </a:r>
            <a:r>
              <a:rPr lang="en-US" altLang="zh-TW" dirty="0" err="1"/>
              <a:t>Torjans</a:t>
            </a:r>
            <a:endParaRPr lang="en-US" altLang="zh-TW" dirty="0"/>
          </a:p>
          <a:p>
            <a:r>
              <a:rPr lang="en-US" altLang="zh-TW" dirty="0"/>
              <a:t>Adware / Spam</a:t>
            </a:r>
          </a:p>
          <a:p>
            <a:r>
              <a:rPr lang="en-US" altLang="zh-TW" dirty="0"/>
              <a:t>Phishing / Fraud</a:t>
            </a:r>
          </a:p>
          <a:p>
            <a:r>
              <a:rPr lang="en-US" altLang="zh-TW" dirty="0"/>
              <a:t>Hijacking</a:t>
            </a:r>
          </a:p>
          <a:p>
            <a:r>
              <a:rPr lang="en-US" altLang="zh-TW" dirty="0"/>
              <a:t>Social Engineering</a:t>
            </a:r>
            <a:r>
              <a:rPr lang="zh-TW" altLang="en-US" dirty="0"/>
              <a:t> </a:t>
            </a:r>
            <a:r>
              <a:rPr lang="en-US" altLang="zh-TW" dirty="0"/>
              <a:t>/ APT</a:t>
            </a:r>
          </a:p>
          <a:p>
            <a:r>
              <a:rPr lang="en-US" altLang="zh-TW" dirty="0"/>
              <a:t>Denial of Service Attacks</a:t>
            </a:r>
          </a:p>
          <a:p>
            <a:r>
              <a:rPr lang="en-US" altLang="zh-TW" dirty="0"/>
              <a:t>……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096912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5C9131-572B-AA42-90F6-817A4C327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8FAC946-D3F7-A741-BC28-35BDF63EAB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D2F6DDC-DFC1-BD45-98D6-4FF370A05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533400"/>
            <a:ext cx="2755779" cy="48768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080024E-0DA8-B947-AE0E-BAAD198B7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3450" y="1265578"/>
            <a:ext cx="2755779" cy="484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22940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The ideas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Multiple</a:t>
            </a:r>
            <a:r>
              <a:rPr lang="zh-TW" altLang="en-US" dirty="0"/>
              <a:t> </a:t>
            </a:r>
            <a:r>
              <a:rPr lang="en-US" altLang="zh-TW" dirty="0"/>
              <a:t>layers of protection</a:t>
            </a:r>
          </a:p>
          <a:p>
            <a:pPr lvl="1"/>
            <a:r>
              <a:rPr lang="en-US" altLang="zh-TW" dirty="0"/>
              <a:t>DMZ</a:t>
            </a:r>
          </a:p>
          <a:p>
            <a:pPr lvl="1"/>
            <a:r>
              <a:rPr lang="en-US" altLang="zh-TW" dirty="0"/>
              <a:t>Splitting permission of users</a:t>
            </a:r>
          </a:p>
          <a:p>
            <a:pPr lvl="2"/>
            <a:r>
              <a:rPr lang="en-US" altLang="zh-TW" dirty="0"/>
              <a:t>Principle of least privilege</a:t>
            </a:r>
          </a:p>
          <a:p>
            <a:pPr lvl="1"/>
            <a:r>
              <a:rPr lang="en-US" altLang="zh-TW" dirty="0"/>
              <a:t>Protected Network (e.g. VPN)</a:t>
            </a:r>
            <a:br>
              <a:rPr lang="en-US" altLang="zh-TW" dirty="0"/>
            </a:br>
            <a:endParaRPr lang="en-US" altLang="zh-TW" dirty="0"/>
          </a:p>
          <a:p>
            <a:r>
              <a:rPr lang="en" altLang="zh-TW" dirty="0"/>
              <a:t>Intrusion </a:t>
            </a:r>
            <a:r>
              <a:rPr lang="en-US" altLang="zh-TW" dirty="0"/>
              <a:t>Detection</a:t>
            </a:r>
          </a:p>
          <a:p>
            <a:pPr lvl="1"/>
            <a:r>
              <a:rPr lang="en-US" altLang="zh-TW" dirty="0"/>
              <a:t>Firewalls</a:t>
            </a:r>
          </a:p>
          <a:p>
            <a:pPr lvl="1"/>
            <a:r>
              <a:rPr lang="en-US" altLang="zh-TW" dirty="0"/>
              <a:t>WAF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Auditing</a:t>
            </a:r>
          </a:p>
          <a:p>
            <a:pPr lvl="1"/>
            <a:r>
              <a:rPr lang="en-US" altLang="zh-TW" dirty="0"/>
              <a:t>Logging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075170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OWASP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The Open Web Application Security Project </a:t>
            </a:r>
          </a:p>
          <a:p>
            <a:r>
              <a:rPr lang="en-US" altLang="zh-TW" dirty="0">
                <a:hlinkClick r:id="rId2"/>
              </a:rPr>
              <a:t>https://owasp.org</a:t>
            </a:r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198627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OWASP Top 10 Security Risks</a:t>
            </a:r>
            <a:endParaRPr lang="zh-TW" altLang="en-US" dirty="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24287A3-9376-324B-B938-EA37498384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Published every 3 years</a:t>
            </a:r>
          </a:p>
          <a:p>
            <a:r>
              <a:rPr kumimoji="1" lang="en-US" altLang="zh-TW" dirty="0"/>
              <a:t>The latest is 2017 version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9EAE98B-6740-E649-AB0E-9F468A171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780" y="1828800"/>
            <a:ext cx="3610219" cy="3726678"/>
          </a:xfrm>
          <a:prstGeom prst="rect">
            <a:avLst/>
          </a:prstGeom>
        </p:spPr>
      </p:pic>
      <p:sp>
        <p:nvSpPr>
          <p:cNvPr id="3" name="橢圓 2">
            <a:extLst>
              <a:ext uri="{FF2B5EF4-FFF2-40B4-BE49-F238E27FC236}">
                <a16:creationId xmlns:a16="http://schemas.microsoft.com/office/drawing/2014/main" id="{C0223150-F91E-AB4C-97AB-ECB3FAA0C28C}"/>
              </a:ext>
            </a:extLst>
          </p:cNvPr>
          <p:cNvSpPr/>
          <p:nvPr/>
        </p:nvSpPr>
        <p:spPr bwMode="auto">
          <a:xfrm>
            <a:off x="4572000" y="2133600"/>
            <a:ext cx="1828800" cy="38100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  <p:sp>
        <p:nvSpPr>
          <p:cNvPr id="7" name="橢圓 6">
            <a:extLst>
              <a:ext uri="{FF2B5EF4-FFF2-40B4-BE49-F238E27FC236}">
                <a16:creationId xmlns:a16="http://schemas.microsoft.com/office/drawing/2014/main" id="{A93ABFB6-6F0A-4B42-B5AD-3F2BAA65AFF7}"/>
              </a:ext>
            </a:extLst>
          </p:cNvPr>
          <p:cNvSpPr/>
          <p:nvPr/>
        </p:nvSpPr>
        <p:spPr bwMode="auto">
          <a:xfrm>
            <a:off x="4535384" y="4800600"/>
            <a:ext cx="4075216" cy="45720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8398337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Injection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87A6FA-201A-E846-9EFE-3F5ECE00BF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Unproper escaping of input</a:t>
            </a:r>
          </a:p>
          <a:p>
            <a:r>
              <a:rPr lang="en-US" altLang="zh-TW" dirty="0"/>
              <a:t>Cause data leak or data loss</a:t>
            </a:r>
          </a:p>
          <a:p>
            <a:r>
              <a:rPr kumimoji="1" lang="en-US" altLang="zh-TW" dirty="0"/>
              <a:t>E</a:t>
            </a:r>
            <a:r>
              <a:rPr lang="en-US" altLang="zh-TW" dirty="0"/>
              <a:t>xamples</a:t>
            </a:r>
          </a:p>
          <a:p>
            <a:pPr lvl="1"/>
            <a:r>
              <a:rPr kumimoji="1" lang="en-US" altLang="zh-TW" dirty="0"/>
              <a:t>SQL injection</a:t>
            </a:r>
          </a:p>
          <a:p>
            <a:pPr lvl="1"/>
            <a:r>
              <a:rPr lang="en-US" altLang="zh-TW" dirty="0" err="1"/>
              <a:t>Javascript</a:t>
            </a:r>
            <a:r>
              <a:rPr lang="en-US" altLang="zh-TW" dirty="0"/>
              <a:t> injection</a:t>
            </a:r>
          </a:p>
          <a:p>
            <a:pPr lvl="2"/>
            <a:r>
              <a:rPr kumimoji="1" lang="en-US" altLang="zh-TW" dirty="0"/>
              <a:t>XSS (Cross</a:t>
            </a:r>
            <a:r>
              <a:rPr lang="en-US" altLang="zh-TW" dirty="0"/>
              <a:t>-site Scripting)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/>
              <a:t>Question: How </a:t>
            </a:r>
            <a:r>
              <a:rPr lang="en-US" altLang="zh-TW" dirty="0"/>
              <a:t>to prevent it?</a:t>
            </a:r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523439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90600" y="260350"/>
            <a:ext cx="7772400" cy="1143000"/>
          </a:xfrm>
        </p:spPr>
        <p:txBody>
          <a:bodyPr wrap="square" anchor="t">
            <a:normAutofit/>
          </a:bodyPr>
          <a:lstStyle/>
          <a:p>
            <a:r>
              <a:rPr lang="en-US" altLang="zh-TW" sz="3100"/>
              <a:t>CVE: Common Vulnerabilities and Exposures</a:t>
            </a:r>
            <a:br>
              <a:rPr lang="en-US" altLang="zh-TW" sz="3100"/>
            </a:br>
            <a:endParaRPr lang="zh-TW" altLang="en-US" sz="3100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24287A3-9376-324B-B938-EA37498384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600" y="1447800"/>
            <a:ext cx="3810000" cy="4648200"/>
          </a:xfrm>
        </p:spPr>
        <p:txBody>
          <a:bodyPr wrap="square" anchor="t">
            <a:normAutofit/>
          </a:bodyPr>
          <a:lstStyle/>
          <a:p>
            <a:r>
              <a:rPr lang="en-US" altLang="zh-TW" dirty="0"/>
              <a:t>CVE® is a list of entries for publicly known cybersecurity vulnerabilities.</a:t>
            </a:r>
            <a:br>
              <a:rPr lang="en-US" altLang="zh-TW" dirty="0"/>
            </a:br>
            <a:endParaRPr lang="en-US" altLang="zh-TW" dirty="0"/>
          </a:p>
          <a:p>
            <a:r>
              <a:rPr kumimoji="1" lang="en-US" altLang="zh-TW" dirty="0"/>
              <a:t>Subscribe the RSS feed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30C185EB-E4BF-CD44-A1BF-B5B608A79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1739899"/>
            <a:ext cx="3810000" cy="4064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08536383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Center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C0C0C0"/>
      </a:folHlink>
    </a:clrScheme>
    <a:fontScheme name="Computer Center">
      <a:majorFont>
        <a:latin typeface="Times New Roman"/>
        <a:ea typeface="華康儷粗黑(P)"/>
        <a:cs typeface=""/>
      </a:majorFont>
      <a:minorFont>
        <a:latin typeface="Times New Roman"/>
        <a:ea typeface="華康儷中黑(P)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Computer Center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puter Center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463</Words>
  <Application>Microsoft Macintosh PowerPoint</Application>
  <PresentationFormat>如螢幕大小 (4:3)</PresentationFormat>
  <Paragraphs>92</Paragraphs>
  <Slides>18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7" baseType="lpstr">
      <vt:lpstr>華康標楷體(P)</vt:lpstr>
      <vt:lpstr>華康儷中黑(P)</vt:lpstr>
      <vt:lpstr>華康儷粗黑(P)</vt:lpstr>
      <vt:lpstr>新細明體</vt:lpstr>
      <vt:lpstr>Arial</vt:lpstr>
      <vt:lpstr>Futura Md BT</vt:lpstr>
      <vt:lpstr>Times New Roman</vt:lpstr>
      <vt:lpstr>Wingdings</vt:lpstr>
      <vt:lpstr>Computer Center</vt:lpstr>
      <vt:lpstr>Common Security Issues</vt:lpstr>
      <vt:lpstr>Security Principles</vt:lpstr>
      <vt:lpstr>Network Security Threats</vt:lpstr>
      <vt:lpstr>PowerPoint 簡報</vt:lpstr>
      <vt:lpstr>The ideas</vt:lpstr>
      <vt:lpstr>OWASP</vt:lpstr>
      <vt:lpstr>OWASP Top 10 Security Risks</vt:lpstr>
      <vt:lpstr>Injection</vt:lpstr>
      <vt:lpstr>CVE: Common Vulnerabilities and Exposures </vt:lpstr>
      <vt:lpstr>SSL Server Test</vt:lpstr>
      <vt:lpstr>Have I been pwned?</vt:lpstr>
      <vt:lpstr>PowerPoint 簡報</vt:lpstr>
      <vt:lpstr>Static analysis</vt:lpstr>
      <vt:lpstr>PowerPoint 簡報</vt:lpstr>
      <vt:lpstr>DoS: Denial of Service Attacks </vt:lpstr>
      <vt:lpstr>DDoS: Distributed Denial of Service (1) </vt:lpstr>
      <vt:lpstr>DDoS (2)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Security Issues</dc:title>
  <dc:creator>這是私人帳號，請不要隨便給別人 瑞男</dc:creator>
  <cp:lastModifiedBy>Liang-Chi Tseng</cp:lastModifiedBy>
  <cp:revision>12</cp:revision>
  <dcterms:created xsi:type="dcterms:W3CDTF">2020-03-24T08:03:04Z</dcterms:created>
  <dcterms:modified xsi:type="dcterms:W3CDTF">2020-03-24T14:16:17Z</dcterms:modified>
</cp:coreProperties>
</file>